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8" d="100"/>
          <a:sy n="78" d="100"/>
        </p:scale>
        <p:origin x="-114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q-A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Buxheti</a:t>
            </a:r>
            <a:r>
              <a:rPr lang="en-US" dirty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planifikuar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/>
              <a:t>Kategorive</a:t>
            </a:r>
            <a:r>
              <a:rPr lang="en-US" dirty="0"/>
              <a:t> </a:t>
            </a:r>
            <a:r>
              <a:rPr lang="en-US" dirty="0" err="1"/>
              <a:t>ekonomike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vitin</a:t>
            </a:r>
            <a:r>
              <a:rPr lang="en-US" dirty="0"/>
              <a:t> 2014</a:t>
            </a:r>
          </a:p>
        </c:rich>
      </c:tx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Buxheti sipas Kategorive ekonomike për vitin 2014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Paga dhe meditje</c:v>
                </c:pt>
                <c:pt idx="1">
                  <c:v>Mallra dhe sherbime</c:v>
                </c:pt>
                <c:pt idx="2">
                  <c:v>Shpenzime komunale</c:v>
                </c:pt>
                <c:pt idx="3">
                  <c:v>Subvencione</c:v>
                </c:pt>
                <c:pt idx="4">
                  <c:v>Investime kapitale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6215293.5</c:v>
                </c:pt>
                <c:pt idx="1">
                  <c:v>867702.42</c:v>
                </c:pt>
                <c:pt idx="2">
                  <c:v>305000</c:v>
                </c:pt>
                <c:pt idx="3">
                  <c:v>60000</c:v>
                </c:pt>
                <c:pt idx="4">
                  <c:v>4167239.74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Buxheti sipas Kategorive ekonomike për vitin 2015</c:v>
                </c:pt>
              </c:strCache>
            </c:strRef>
          </c:tx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Paga dhe meditje</c:v>
                </c:pt>
                <c:pt idx="1">
                  <c:v>Mallra dhe sherbime</c:v>
                </c:pt>
                <c:pt idx="2">
                  <c:v>Shpenzime komunale</c:v>
                </c:pt>
                <c:pt idx="3">
                  <c:v>Subvencione</c:v>
                </c:pt>
                <c:pt idx="4">
                  <c:v>Investime kapitale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 formatCode="0%">
                  <c:v>0.3600000000000001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sq-A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q-A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Viti 2012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Sheet1!$A$3:$A$7</c:f>
              <c:strCache>
                <c:ptCount val="5"/>
                <c:pt idx="0">
                  <c:v>Paga dhe meditje</c:v>
                </c:pt>
                <c:pt idx="1">
                  <c:v>Mallra dhe sherbime</c:v>
                </c:pt>
                <c:pt idx="2">
                  <c:v>Shpenzime komunale</c:v>
                </c:pt>
                <c:pt idx="3">
                  <c:v>Subvencione</c:v>
                </c:pt>
                <c:pt idx="4">
                  <c:v>Investime kapitale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1005765.55</c:v>
                </c:pt>
                <c:pt idx="1">
                  <c:v>186502.31</c:v>
                </c:pt>
                <c:pt idx="2">
                  <c:v>46356.800000000003</c:v>
                </c:pt>
                <c:pt idx="3">
                  <c:v>19989.780000000006</c:v>
                </c:pt>
                <c:pt idx="4">
                  <c:v>602794.8400000002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Viti 2013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21%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Sheet1!$A$3:$A$7</c:f>
              <c:strCache>
                <c:ptCount val="5"/>
                <c:pt idx="0">
                  <c:v>Paga dhe meditje</c:v>
                </c:pt>
                <c:pt idx="1">
                  <c:v>Mallra dhe sherbime</c:v>
                </c:pt>
                <c:pt idx="2">
                  <c:v>Shpenzime komunale</c:v>
                </c:pt>
                <c:pt idx="3">
                  <c:v>Subvencione</c:v>
                </c:pt>
                <c:pt idx="4">
                  <c:v>Investime kapitale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  <c:pt idx="0">
                  <c:v>1025955.02</c:v>
                </c:pt>
                <c:pt idx="1">
                  <c:v>313513.21000000002</c:v>
                </c:pt>
                <c:pt idx="2">
                  <c:v>66974.16</c:v>
                </c:pt>
                <c:pt idx="3">
                  <c:v>30480</c:v>
                </c:pt>
                <c:pt idx="4">
                  <c:v>662484.99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Viti 2014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Sheet1!$A$3:$A$7</c:f>
              <c:strCache>
                <c:ptCount val="5"/>
                <c:pt idx="0">
                  <c:v>Paga dhe meditje</c:v>
                </c:pt>
                <c:pt idx="1">
                  <c:v>Mallra dhe sherbime</c:v>
                </c:pt>
                <c:pt idx="2">
                  <c:v>Shpenzime komunale</c:v>
                </c:pt>
                <c:pt idx="3">
                  <c:v>Subvencione</c:v>
                </c:pt>
                <c:pt idx="4">
                  <c:v>Investime kapitale</c:v>
                </c:pt>
              </c:strCache>
            </c:strRef>
          </c:cat>
          <c:val>
            <c:numRef>
              <c:f>Sheet1!$D$3:$D$7</c:f>
              <c:numCache>
                <c:formatCode>General</c:formatCode>
                <c:ptCount val="5"/>
                <c:pt idx="0">
                  <c:v>1033604.3300000002</c:v>
                </c:pt>
                <c:pt idx="1">
                  <c:v>104000</c:v>
                </c:pt>
                <c:pt idx="2">
                  <c:v>76057.69</c:v>
                </c:pt>
                <c:pt idx="3">
                  <c:v>19965</c:v>
                </c:pt>
                <c:pt idx="4">
                  <c:v>524672.4600000002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3414912"/>
        <c:axId val="113416448"/>
      </c:barChart>
      <c:catAx>
        <c:axId val="113414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13416448"/>
        <c:crosses val="autoZero"/>
        <c:auto val="1"/>
        <c:lblAlgn val="ctr"/>
        <c:lblOffset val="100"/>
        <c:noMultiLvlLbl val="0"/>
      </c:catAx>
      <c:valAx>
        <c:axId val="113416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13414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28451443569555"/>
          <c:y val="0.12048192771084337"/>
          <c:w val="0.42875415573053366"/>
          <c:h val="5.57333270088227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q-A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q-A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1"/>
                <c:pt idx="0">
                  <c:v>Shpenzimet komunale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1"/>
                <c:pt idx="0">
                  <c:v>Shpenzimet komunale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1"/>
                <c:pt idx="0">
                  <c:v>Shpenzimet komunale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4027136"/>
        <c:axId val="134059520"/>
        <c:axId val="0"/>
      </c:bar3DChart>
      <c:catAx>
        <c:axId val="1340271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059520"/>
        <c:crosses val="autoZero"/>
        <c:auto val="1"/>
        <c:lblAlgn val="ctr"/>
        <c:lblOffset val="100"/>
        <c:noMultiLvlLbl val="0"/>
      </c:catAx>
      <c:valAx>
        <c:axId val="134059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3402713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q-A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q-A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620406824146982E-2"/>
          <c:y val="6.1757423394364866E-2"/>
          <c:w val="0.96944444444444455"/>
          <c:h val="0.7858798975429276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1"/>
                <c:pt idx="0">
                  <c:v>Të hyrat vetanake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1"/>
                <c:pt idx="0">
                  <c:v>Të hyrat vetanake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1"/>
                <c:pt idx="0">
                  <c:v>Të hyrat vetanake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010368"/>
        <c:axId val="114024448"/>
        <c:axId val="113920640"/>
      </c:bar3DChart>
      <c:catAx>
        <c:axId val="114010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14024448"/>
        <c:crosses val="autoZero"/>
        <c:auto val="1"/>
        <c:lblAlgn val="ctr"/>
        <c:lblOffset val="100"/>
        <c:noMultiLvlLbl val="0"/>
      </c:catAx>
      <c:valAx>
        <c:axId val="114024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14010368"/>
        <c:crosses val="autoZero"/>
        <c:crossBetween val="between"/>
      </c:valAx>
      <c:serAx>
        <c:axId val="113920640"/>
        <c:scaling>
          <c:orientation val="minMax"/>
        </c:scaling>
        <c:delete val="1"/>
        <c:axPos val="b"/>
        <c:majorTickMark val="none"/>
        <c:minorTickMark val="none"/>
        <c:tickLblPos val="none"/>
        <c:crossAx val="114024448"/>
        <c:crosses val="autoZero"/>
      </c:serAx>
    </c:plotArea>
    <c:legend>
      <c:legendPos val="t"/>
      <c:layout>
        <c:manualLayout>
          <c:xMode val="edge"/>
          <c:yMode val="edge"/>
          <c:x val="0.27405347769028876"/>
          <c:y val="0.77108433734939774"/>
          <c:w val="0.26300415573053371"/>
          <c:h val="5.57333270088227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q-A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79F06B-5416-4402-B76C-7BA4522DCABD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525A23-6B8B-435A-B45A-B61077F7F0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KUVENDI KOMUNAL MALISHEVË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DREJTORIA PËR EKONOMI DHE FINANCA</a:t>
            </a:r>
            <a:br>
              <a:rPr lang="en-US" sz="2400" dirty="0" smtClean="0"/>
            </a:br>
            <a:r>
              <a:rPr lang="en-US" sz="2400" dirty="0" smtClean="0"/>
              <a:t>MALISHEVE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629464"/>
          </a:xfrm>
        </p:spPr>
        <p:txBody>
          <a:bodyPr/>
          <a:lstStyle/>
          <a:p>
            <a:pPr algn="ctr"/>
            <a:r>
              <a:rPr lang="en-US" sz="2000" b="1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RAPORT I </a:t>
            </a:r>
            <a:r>
              <a:rPr lang="en-US" sz="2000" b="1" i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000" b="1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TË HYRAVE DHE SHPENZIMEVE PËR PERIUDHEN JANAR-MARS-2014(RAPORT PUNE)</a:t>
            </a:r>
            <a:endParaRPr lang="en-US" sz="2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endParaRPr lang="en-US" b="1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n-US" b="1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n-US" b="1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n-US" b="1" i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b="1" i="1" dirty="0" smtClean="0"/>
              <a:t>Malishevë-2014</a:t>
            </a:r>
          </a:p>
          <a:p>
            <a:pPr algn="ctr"/>
            <a:endParaRPr lang="en-US" b="1" i="1" dirty="0" smtClean="0"/>
          </a:p>
        </p:txBody>
      </p:sp>
      <p:pic>
        <p:nvPicPr>
          <p:cNvPr id="15" name="Picture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52400"/>
            <a:ext cx="1676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239000"/>
          </a:xfrm>
        </p:spPr>
        <p:txBody>
          <a:bodyPr>
            <a:normAutofit/>
          </a:bodyPr>
          <a:lstStyle/>
          <a:p>
            <a:pPr algn="ctr"/>
            <a:r>
              <a:rPr lang="sv-SE" sz="2000" dirty="0" smtClean="0"/>
              <a:t> </a:t>
            </a:r>
            <a:r>
              <a:rPr lang="sv-SE" sz="2400" b="1" dirty="0" smtClean="0"/>
              <a:t>Mallrat dhe sherbimet janar-mars  2012-2014</a:t>
            </a:r>
            <a:endParaRPr lang="sv-SE" sz="2400" b="1" dirty="0" smtClean="0">
              <a:latin typeface="Arial"/>
            </a:endParaRPr>
          </a:p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533400"/>
          <a:ext cx="9144000" cy="7599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066800"/>
                <a:gridCol w="762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744457"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BKK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THV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THV 2013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Totali 2014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Totali 2013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/>
                        <a:t>Totali</a:t>
                      </a:r>
                      <a:r>
                        <a:rPr lang="en-US" sz="1600" u="none" strike="noStrike" dirty="0"/>
                        <a:t> 2012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744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 smtClean="0">
                          <a:latin typeface="Garamond"/>
                        </a:rPr>
                        <a:t>Përshkrimi</a:t>
                      </a:r>
                      <a:endParaRPr lang="en-US" sz="20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€ 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€ 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€'000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€'000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/>
                        <a:t>€'000</a:t>
                      </a: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/>
                        <a:t>€'000</a:t>
                      </a: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744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Garamond"/>
                        </a:rPr>
                        <a:t>Furn.mjeksore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   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7-4=3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9 </a:t>
                      </a:r>
                    </a:p>
                  </a:txBody>
                  <a:tcPr marL="9525" marR="9525" marT="9525" marB="0" anchor="b"/>
                </a:tc>
              </a:tr>
              <a:tr h="74445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Furnizime pastrimi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3 </a:t>
                      </a:r>
                    </a:p>
                  </a:txBody>
                  <a:tcPr marL="9525" marR="9525" marT="9525" marB="0" anchor="b"/>
                </a:tc>
              </a:tr>
              <a:tr h="74445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Furnizim me veshmbathje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   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1 </a:t>
                      </a:r>
                    </a:p>
                  </a:txBody>
                  <a:tcPr marL="9525" marR="9525" marT="9525" marB="0" anchor="b"/>
                </a:tc>
              </a:tr>
              <a:tr h="744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Qymyr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- </a:t>
                      </a:r>
                    </a:p>
                  </a:txBody>
                  <a:tcPr marL="9525" marR="9525" marT="9525" marB="0" anchor="b"/>
                </a:tc>
              </a:tr>
              <a:tr h="744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Garamond"/>
                        </a:rPr>
                        <a:t>Vaj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për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ngrohje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   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7-1=6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11 </a:t>
                      </a:r>
                    </a:p>
                  </a:txBody>
                  <a:tcPr marL="9525" marR="9525" marT="9525" marB="0" anchor="b"/>
                </a:tc>
              </a:tr>
              <a:tr h="744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Dru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 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30-30=0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32 </a:t>
                      </a:r>
                    </a:p>
                  </a:txBody>
                  <a:tcPr marL="9525" marR="9525" marT="9525" marB="0" anchor="b"/>
                </a:tc>
              </a:tr>
              <a:tr h="74445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Garamond"/>
                        </a:rPr>
                        <a:t>Karburante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për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vetura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 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25-20=5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36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38 </a:t>
                      </a:r>
                    </a:p>
                  </a:txBody>
                  <a:tcPr marL="9525" marR="9525" marT="9525" marB="0" anchor="b"/>
                </a:tc>
              </a:tr>
              <a:tr h="899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Avans për mallra dhe sherbime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udhëtime zyrtare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smtClean="0"/>
              <a:t/>
            </a:r>
            <a:br>
              <a:rPr lang="en-US" sz="2800" smtClean="0"/>
            </a:br>
            <a:r>
              <a:rPr lang="en-US" sz="1400" smtClean="0"/>
              <a:t/>
            </a:r>
            <a:br>
              <a:rPr lang="en-US" sz="1400" smtClean="0"/>
            </a:br>
            <a:endParaRPr lang="en-US" sz="1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09601"/>
          <a:ext cx="9144000" cy="6169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50800"/>
                <a:gridCol w="787400"/>
                <a:gridCol w="990600"/>
                <a:gridCol w="914400"/>
                <a:gridCol w="914400"/>
                <a:gridCol w="1371600"/>
                <a:gridCol w="1117600"/>
                <a:gridCol w="1016000"/>
              </a:tblGrid>
              <a:tr h="626039"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BKK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THV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THV 2013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/>
                        <a:t>Totali</a:t>
                      </a:r>
                      <a:r>
                        <a:rPr lang="en-US" sz="1600" u="none" strike="noStrike" dirty="0"/>
                        <a:t> 2014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Totali 2013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/>
                        <a:t>Totali</a:t>
                      </a:r>
                      <a:r>
                        <a:rPr lang="en-US" sz="1600" u="none" strike="noStrike" dirty="0"/>
                        <a:t> 2012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4407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err="1" smtClean="0">
                          <a:latin typeface="Garamond"/>
                        </a:rPr>
                        <a:t>Përshkrimi</a:t>
                      </a:r>
                      <a:endParaRPr lang="en-US" sz="20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€ 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€ 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€'000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€'000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/>
                        <a:t>€'000</a:t>
                      </a: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/>
                        <a:t>€'000</a:t>
                      </a: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4243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latin typeface="Garamond"/>
                        </a:rPr>
                        <a:t>Regjistr dhe sig I automjeteve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1 </a:t>
                      </a:r>
                    </a:p>
                  </a:txBody>
                  <a:tcPr marL="9525" marR="9525" marT="9525" marB="0" anchor="b"/>
                </a:tc>
              </a:tr>
              <a:tr h="6260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Garamond"/>
                        </a:rPr>
                        <a:t>Mirmb.&amp;riparim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automjeteve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   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4 </a:t>
                      </a:r>
                    </a:p>
                  </a:txBody>
                  <a:tcPr marL="9525" marR="9525" marT="9525" marB="0" anchor="b"/>
                </a:tc>
              </a:tr>
              <a:tr h="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Mirëmbajtja e Ndertesave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2-1=1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27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7 </a:t>
                      </a:r>
                    </a:p>
                  </a:txBody>
                  <a:tcPr marL="9525" marR="9525" marT="9525" marB="0" anchor="b"/>
                </a:tc>
              </a:tr>
              <a:tr h="4512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Mirmbajtja e Infrastrukturesa Rrugore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1 </a:t>
                      </a:r>
                    </a:p>
                  </a:txBody>
                  <a:tcPr marL="9525" marR="9525" marT="9525" marB="0" anchor="b"/>
                </a:tc>
              </a:tr>
              <a:tr h="4325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latin typeface="Garamond"/>
                        </a:rPr>
                        <a:t>Mirmbatja e mobilev dhe pajisjeve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   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- </a:t>
                      </a:r>
                    </a:p>
                  </a:txBody>
                  <a:tcPr marL="9525" marR="9525" marT="9525" marB="0" anchor="b"/>
                </a:tc>
              </a:tr>
              <a:tr h="6260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Reklamat dhe konkurset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- </a:t>
                      </a:r>
                    </a:p>
                  </a:txBody>
                  <a:tcPr marL="9525" marR="9525" marT="9525" marB="0" anchor="b"/>
                </a:tc>
              </a:tr>
              <a:tr h="6260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Botimet e pubikimeve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3-1=2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1 </a:t>
                      </a:r>
                    </a:p>
                  </a:txBody>
                  <a:tcPr marL="9525" marR="9525" marT="9525" marB="0" anchor="b"/>
                </a:tc>
              </a:tr>
              <a:tr h="60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Dreka Zyrtare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   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3-1=2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6 </a:t>
                      </a:r>
                    </a:p>
                  </a:txBody>
                  <a:tcPr marL="9525" marR="9525" marT="9525" marB="0" anchor="b"/>
                </a:tc>
              </a:tr>
              <a:tr h="62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latin typeface="Garamond"/>
                        </a:rPr>
                        <a:t>Totali: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latin typeface="Garamond"/>
                        </a:rPr>
                        <a:t>                   172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Garamond"/>
                        </a:rPr>
                        <a:t>                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Garamond"/>
                        </a:rPr>
                        <a:t> 185-81=104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Garamond"/>
                        </a:rPr>
                        <a:t>              313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latin typeface="Garamond"/>
                        </a:rPr>
                        <a:t>               </a:t>
                      </a:r>
                      <a:r>
                        <a:rPr lang="en-US" sz="2000" b="1" i="0" u="none" strike="noStrike" dirty="0" smtClean="0">
                          <a:latin typeface="Garamond"/>
                        </a:rPr>
                        <a:t>232 </a:t>
                      </a:r>
                      <a:endParaRPr lang="en-US" sz="20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b="1" dirty="0" smtClean="0"/>
              <a:t>Mallrat dhe sherbimet janar-mars  2012-2014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533400"/>
          <a:ext cx="9144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1912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Grafiku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2.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Shpenzimet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për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kategorit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ekonomike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për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periudhen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janar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-mars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gjatë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viteve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2012-2014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 </a:t>
            </a:r>
            <a:r>
              <a:rPr lang="en-US" sz="2400" b="1" dirty="0" err="1" smtClean="0"/>
              <a:t>Sherbimet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Komunale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Janar</a:t>
            </a:r>
            <a:r>
              <a:rPr lang="en-US" sz="2400" b="1" dirty="0" smtClean="0"/>
              <a:t>-Mars 2014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85801"/>
          <a:ext cx="9144000" cy="621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736600"/>
                <a:gridCol w="1016000"/>
                <a:gridCol w="1016000"/>
                <a:gridCol w="50800"/>
                <a:gridCol w="34925"/>
                <a:gridCol w="1793875"/>
                <a:gridCol w="76200"/>
                <a:gridCol w="1600200"/>
                <a:gridCol w="1524000"/>
              </a:tblGrid>
              <a:tr h="243867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96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latin typeface="Garamond"/>
                        </a:rPr>
                        <a:t>                                                    2014</a:t>
                      </a:r>
                      <a:endParaRPr lang="en-US" sz="18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</a:tr>
              <a:tr h="696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BKK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THV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Totali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err="1" smtClean="0">
                          <a:latin typeface="Garamond"/>
                        </a:rPr>
                        <a:t>Totali</a:t>
                      </a:r>
                      <a:r>
                        <a:rPr lang="en-US" sz="1800" b="1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err="1" smtClean="0">
                          <a:latin typeface="Garamond"/>
                        </a:rPr>
                        <a:t>Totali</a:t>
                      </a:r>
                      <a:endParaRPr lang="en-US" sz="18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704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Garamond"/>
                        </a:rPr>
                        <a:t>Pershkrimi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€ '000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€ '000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€ '000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€ '000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€ '000</a:t>
                      </a:r>
                    </a:p>
                  </a:txBody>
                  <a:tcPr marL="9525" marR="9525" marT="9525" marB="0" anchor="b"/>
                </a:tc>
              </a:tr>
              <a:tr h="696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Garamond"/>
                        </a:rPr>
                        <a:t>Rryma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696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Garamond"/>
                        </a:rPr>
                        <a:t>Uji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Garamond"/>
                        </a:rPr>
                        <a:t>          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Garamond"/>
                        </a:rPr>
                        <a:t>          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aramond"/>
                        </a:rPr>
                        <a:t>               -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696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Garamond"/>
                        </a:rPr>
                        <a:t>Mbeturinat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aramond"/>
                        </a:rPr>
                        <a:t>          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Garamond"/>
                        </a:rPr>
                        <a:t>          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Garamond"/>
                        </a:rPr>
                        <a:t>               -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10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Garamond"/>
                        </a:rPr>
                        <a:t>Shpenzimet telefonike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aramond"/>
                        </a:rPr>
                        <a:t>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aramond"/>
                        </a:rPr>
                        <a:t>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696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Garamond"/>
                        </a:rPr>
                        <a:t>Totali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          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             - 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          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latin typeface="Garamond"/>
                        </a:rPr>
                        <a:t>            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r>
              <a:rPr lang="en-US" dirty="0" err="1" smtClean="0"/>
              <a:t>Grafiku</a:t>
            </a:r>
            <a:r>
              <a:rPr lang="en-US" dirty="0" smtClean="0"/>
              <a:t> 3.             </a:t>
            </a:r>
            <a:r>
              <a:rPr lang="en-US" dirty="0" err="1" smtClean="0"/>
              <a:t>Shpenzimet</a:t>
            </a:r>
            <a:r>
              <a:rPr lang="en-US" dirty="0" smtClean="0"/>
              <a:t> </a:t>
            </a:r>
            <a:r>
              <a:rPr lang="en-US" dirty="0" err="1" smtClean="0"/>
              <a:t>komunale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viteve</a:t>
            </a:r>
            <a:r>
              <a:rPr lang="en-US" dirty="0" smtClean="0"/>
              <a:t> 2012-2014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609600"/>
          <a:ext cx="914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92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2121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Garamond"/>
                        </a:rPr>
                        <a:t> </a:t>
                      </a:r>
                      <a:r>
                        <a:rPr lang="en-US" sz="1800" b="1" i="0" u="none" strike="noStrike" dirty="0" err="1" smtClean="0">
                          <a:latin typeface="Garamond"/>
                        </a:rPr>
                        <a:t>Të</a:t>
                      </a:r>
                      <a:r>
                        <a:rPr lang="en-US" sz="1800" b="1" i="0" u="none" strike="noStrike" dirty="0" smtClean="0">
                          <a:latin typeface="Garamond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latin typeface="Garamond"/>
                        </a:rPr>
                        <a:t>hyrat</a:t>
                      </a:r>
                      <a:r>
                        <a:rPr lang="en-US" sz="1800" b="1" i="0" u="none" strike="noStrike" dirty="0" smtClean="0">
                          <a:latin typeface="Garamond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latin typeface="Garamond"/>
                        </a:rPr>
                        <a:t>vetanake</a:t>
                      </a:r>
                      <a:r>
                        <a:rPr lang="en-US" sz="1800" b="1" i="0" u="none" strike="noStrike" dirty="0" smtClean="0">
                          <a:latin typeface="Garamond"/>
                        </a:rPr>
                        <a:t> </a:t>
                      </a:r>
                      <a:endParaRPr lang="en-US" sz="18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 smtClean="0">
                          <a:latin typeface="Garamond"/>
                        </a:rPr>
                        <a:t>Janar</a:t>
                      </a:r>
                      <a:r>
                        <a:rPr lang="en-US" sz="1800" b="1" i="0" u="none" strike="noStrike" dirty="0" smtClean="0">
                          <a:latin typeface="Garamond"/>
                        </a:rPr>
                        <a:t>-mars</a:t>
                      </a:r>
                      <a:r>
                        <a:rPr lang="en-US" sz="1800" b="1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Garamond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Garamond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Garamond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</a:tr>
              <a:tr h="2121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Garamond"/>
                        </a:rPr>
                        <a:t>Pershkrimi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aramond"/>
                        </a:rPr>
                        <a:t>€ '000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aramond"/>
                        </a:rPr>
                        <a:t>€ '000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Garamond"/>
                        </a:rPr>
                        <a:t>€ '000</a:t>
                      </a:r>
                    </a:p>
                  </a:txBody>
                  <a:tcPr marL="9525" marR="9525" marT="9525" marB="0" anchor="b"/>
                </a:tc>
              </a:tr>
              <a:tr h="212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Taimi ne prone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</a:tr>
              <a:tr h="415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Garamond"/>
                        </a:rPr>
                        <a:t>Taksa per regjistrimin e automjeteve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212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Gjobat e  gjykatave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1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Taksa e regjistrimit të Biznesit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       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415238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latin typeface="Garamond"/>
                        </a:rPr>
                        <a:t>Taksa komunale për leje ndertimi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41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Taksa e regjistrimit të trashegimisë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         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</a:tr>
              <a:tr h="41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Takd\sa e ndrrimit të desti. të tokes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1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Taksa nga qertifikatat e kurorzimit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41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Taksa nga qertifikatat tjera ofiqarije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       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41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Taksa tjera Andminstrative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12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Taksa per Tender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1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Te hyrat nga shitja e pasurise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1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Taksa e shfrytëzimit të prones Publike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212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Participimi I shendetësisë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         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212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Participimi ne arsim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12153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latin typeface="Garamond"/>
                        </a:rPr>
                        <a:t>Taksa nga matjet në teren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       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4152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Taksa nga gjobat e trafikut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Garamond"/>
                        </a:rPr>
                        <a:t>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Garamond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12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latin typeface="Garamond"/>
                        </a:rPr>
                        <a:t>Totali</a:t>
                      </a:r>
                      <a:endParaRPr lang="en-US" sz="18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Garamond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r>
              <a:rPr lang="en-US" dirty="0" err="1" smtClean="0"/>
              <a:t>Grafiku</a:t>
            </a:r>
            <a:r>
              <a:rPr lang="en-US" dirty="0" smtClean="0"/>
              <a:t> 4.           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hyrat</a:t>
            </a:r>
            <a:r>
              <a:rPr lang="en-US" dirty="0" smtClean="0"/>
              <a:t> </a:t>
            </a:r>
            <a:r>
              <a:rPr lang="en-US" dirty="0" err="1" smtClean="0"/>
              <a:t>vetanake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viteve</a:t>
            </a:r>
            <a:r>
              <a:rPr lang="en-US" dirty="0" smtClean="0"/>
              <a:t> 2012-2014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0" y="533400"/>
          <a:ext cx="9144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Faleminderit</a:t>
            </a:r>
            <a:r>
              <a:rPr lang="en-US" sz="4000" dirty="0" smtClean="0"/>
              <a:t>  </a:t>
            </a:r>
            <a:r>
              <a:rPr lang="en-US" sz="4000" dirty="0" err="1" smtClean="0"/>
              <a:t>për</a:t>
            </a:r>
            <a:r>
              <a:rPr lang="en-US" sz="4000" dirty="0" smtClean="0"/>
              <a:t>   </a:t>
            </a:r>
            <a:r>
              <a:rPr lang="en-US" sz="4000" dirty="0" err="1" smtClean="0"/>
              <a:t>vëmendje</a:t>
            </a:r>
            <a:r>
              <a:rPr lang="en-US" sz="4000" dirty="0" smtClean="0"/>
              <a:t> !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553200"/>
          </a:xfrm>
        </p:spPr>
        <p:txBody>
          <a:bodyPr>
            <a:normAutofit/>
          </a:bodyPr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pPr algn="l"/>
            <a:r>
              <a:rPr lang="en-US" sz="2000" b="1" dirty="0" smtClean="0"/>
              <a:t>                                                                </a:t>
            </a:r>
            <a:r>
              <a:rPr lang="en-US" sz="2800" b="1" dirty="0" smtClean="0"/>
              <a:t>HYRJE</a:t>
            </a:r>
            <a:endParaRPr lang="en-US" sz="2800" dirty="0" smtClean="0"/>
          </a:p>
          <a:p>
            <a:pPr algn="l"/>
            <a:r>
              <a:rPr lang="en-US" sz="2000" b="1" dirty="0" smtClean="0"/>
              <a:t> </a:t>
            </a:r>
            <a:endParaRPr lang="en-US" sz="2000" dirty="0" smtClean="0"/>
          </a:p>
          <a:p>
            <a:pPr algn="l"/>
            <a:r>
              <a:rPr lang="en-US" sz="2000" b="1" dirty="0" smtClean="0"/>
              <a:t> 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bg1"/>
                </a:solidFill>
              </a:rPr>
              <a:t>Në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bazë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të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Ligjit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për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Menagjimin</a:t>
            </a:r>
            <a:r>
              <a:rPr lang="en-US" sz="2400" b="1" dirty="0" smtClean="0">
                <a:solidFill>
                  <a:schemeClr val="bg1"/>
                </a:solidFill>
              </a:rPr>
              <a:t> e </a:t>
            </a:r>
            <a:r>
              <a:rPr lang="en-US" sz="2400" b="1" dirty="0" err="1" smtClean="0">
                <a:solidFill>
                  <a:schemeClr val="bg1"/>
                </a:solidFill>
              </a:rPr>
              <a:t>Financave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publike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dhe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Përgjegjsitë</a:t>
            </a:r>
            <a:r>
              <a:rPr lang="en-US" sz="2400" b="1" dirty="0" smtClean="0">
                <a:solidFill>
                  <a:schemeClr val="bg1"/>
                </a:solidFill>
              </a:rPr>
              <a:t> nr.03/L-048 </a:t>
            </a:r>
            <a:r>
              <a:rPr lang="en-US" sz="2400" b="1" dirty="0" err="1" smtClean="0">
                <a:solidFill>
                  <a:schemeClr val="bg1"/>
                </a:solidFill>
              </a:rPr>
              <a:t>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dhe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Ligjit</a:t>
            </a:r>
            <a:r>
              <a:rPr lang="en-US" sz="2400" b="1" dirty="0" smtClean="0">
                <a:solidFill>
                  <a:schemeClr val="bg1"/>
                </a:solidFill>
              </a:rPr>
              <a:t> 03/L-221  </a:t>
            </a:r>
            <a:r>
              <a:rPr lang="en-US" sz="2400" b="1" dirty="0" err="1" smtClean="0">
                <a:solidFill>
                  <a:schemeClr val="bg1"/>
                </a:solidFill>
              </a:rPr>
              <a:t>për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ndryshimin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dhe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plotësimin</a:t>
            </a:r>
            <a:r>
              <a:rPr lang="en-US" sz="2400" b="1" dirty="0" smtClean="0">
                <a:solidFill>
                  <a:schemeClr val="bg1"/>
                </a:solidFill>
              </a:rPr>
              <a:t> e </a:t>
            </a:r>
            <a:r>
              <a:rPr lang="en-US" sz="2400" b="1" dirty="0" err="1" smtClean="0">
                <a:solidFill>
                  <a:schemeClr val="bg1"/>
                </a:solidFill>
              </a:rPr>
              <a:t>ligjit</a:t>
            </a:r>
            <a:r>
              <a:rPr lang="en-US" sz="2400" b="1" dirty="0" smtClean="0">
                <a:solidFill>
                  <a:schemeClr val="bg1"/>
                </a:solidFill>
              </a:rPr>
              <a:t> nr.03/L-048 </a:t>
            </a:r>
            <a:r>
              <a:rPr lang="en-US" sz="2400" b="1" dirty="0" err="1" smtClean="0">
                <a:solidFill>
                  <a:schemeClr val="bg1"/>
                </a:solidFill>
              </a:rPr>
              <a:t>gjegjsisht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nenit</a:t>
            </a:r>
            <a:r>
              <a:rPr lang="en-US" sz="2400" b="1" dirty="0" smtClean="0">
                <a:solidFill>
                  <a:schemeClr val="bg1"/>
                </a:solidFill>
              </a:rPr>
              <a:t> 6.3,6.4 </a:t>
            </a:r>
            <a:r>
              <a:rPr lang="en-US" sz="2400" b="1" dirty="0" err="1" smtClean="0">
                <a:solidFill>
                  <a:schemeClr val="bg1"/>
                </a:solidFill>
              </a:rPr>
              <a:t>si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dhe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nenit</a:t>
            </a:r>
            <a:r>
              <a:rPr lang="en-US" sz="2400" b="1" dirty="0" smtClean="0">
                <a:solidFill>
                  <a:schemeClr val="bg1"/>
                </a:solidFill>
              </a:rPr>
              <a:t> 45,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për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raportimet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vjetore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periodike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mbi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menaxhimin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shpenzimin</a:t>
            </a:r>
            <a:r>
              <a:rPr lang="en-US" sz="2400" dirty="0" smtClean="0">
                <a:solidFill>
                  <a:schemeClr val="bg1"/>
                </a:solidFill>
              </a:rPr>
              <a:t> e </a:t>
            </a:r>
            <a:r>
              <a:rPr lang="en-US" sz="2400" dirty="0" err="1" smtClean="0">
                <a:solidFill>
                  <a:schemeClr val="bg1"/>
                </a:solidFill>
              </a:rPr>
              <a:t>buxhetit</a:t>
            </a:r>
            <a:r>
              <a:rPr lang="en-US" sz="2400" dirty="0" smtClean="0">
                <a:solidFill>
                  <a:schemeClr val="bg1"/>
                </a:solidFill>
              </a:rPr>
              <a:t> ,</a:t>
            </a:r>
            <a:r>
              <a:rPr lang="en-US" sz="2400" dirty="0" err="1" smtClean="0">
                <a:solidFill>
                  <a:schemeClr val="bg1"/>
                </a:solidFill>
              </a:rPr>
              <a:t>Organizatat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buxhetore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jane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obliguara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paraqesin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pasqyrat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financiare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l"/>
            <a:r>
              <a:rPr lang="en-US" sz="2400" dirty="0" err="1" smtClean="0">
                <a:solidFill>
                  <a:schemeClr val="bg1"/>
                </a:solidFill>
              </a:rPr>
              <a:t>Prandaj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Drejtoria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për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Buxhet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financa</a:t>
            </a:r>
            <a:r>
              <a:rPr lang="en-US" sz="2400" dirty="0" smtClean="0">
                <a:solidFill>
                  <a:schemeClr val="bg1"/>
                </a:solidFill>
              </a:rPr>
              <a:t> ka </a:t>
            </a:r>
            <a:r>
              <a:rPr lang="en-US" sz="2400" dirty="0" err="1" smtClean="0">
                <a:solidFill>
                  <a:schemeClr val="bg1"/>
                </a:solidFill>
              </a:rPr>
              <a:t>përpiluar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raportin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financiar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për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periudhen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Janar-mars-2014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bazë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standardeve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Kontabilitetit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procedurave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thesarit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mbi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hyrat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dhe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shpenzimet</a:t>
            </a:r>
            <a:r>
              <a:rPr lang="en-US" sz="2400" dirty="0" smtClean="0">
                <a:solidFill>
                  <a:schemeClr val="bg1"/>
                </a:solidFill>
              </a:rPr>
              <a:t> e </a:t>
            </a:r>
            <a:r>
              <a:rPr lang="en-US" sz="2400" dirty="0" err="1" smtClean="0">
                <a:solidFill>
                  <a:schemeClr val="bg1"/>
                </a:solidFill>
              </a:rPr>
              <a:t>ndodhura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këtë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periudhe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2000" dirty="0" smtClean="0"/>
          </a:p>
          <a:p>
            <a:pPr algn="l"/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91000"/>
            <a:ext cx="8763000" cy="65532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Plani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realizimit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hyrave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vetanake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per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periudhen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Janar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-mars 2014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nga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hyrat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e rregullta,eshte: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154,801.06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€.Keto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hyra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jane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futura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ne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dhe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gjithashtu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jane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alokuar,kurse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hyrat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cilat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arketohen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nga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gjobat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gjykatave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per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kete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periudhe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nuk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ka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sepse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ato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arketohen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here ne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vit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Kurse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gjobat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ne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trafik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per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kete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periudhe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kapin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shumen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prej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3,320.00€,..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dmth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ne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kete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periudhe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perqindja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realizimit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hyrave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ne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krahasim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me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panifikimin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eshte: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154,801.06/787,500.00=19.66%.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15416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Sipas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dhënave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prezentuara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përkatëse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del se K.K-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Malishevë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ka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një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buxhet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miratura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Kuvendi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për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vitin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fiskal-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shumen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11,615,235.66€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për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gjitha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departamentet,pa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hyrat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bartura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,të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cilat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janë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buxhetuar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31.03.2014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Kurse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buxheti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alokuar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për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mujorin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 pare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Janar-mars-2014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shumen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5,580,177.51€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thotë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shkalla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realizimit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buxhetit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është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48.04%.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Sipas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shenimeve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janë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librat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thesarit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del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shkalla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shpenzimit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buxhetit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realizuar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sipas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programeve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për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periudhen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Janar-mars-2014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është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1,839,308.04/5,580,177.51=32.96%.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239000"/>
          </a:xfrm>
        </p:spPr>
        <p:txBody>
          <a:bodyPr>
            <a:normAutofit/>
          </a:bodyPr>
          <a:lstStyle/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" y="2"/>
          <a:ext cx="9143998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1"/>
                <a:gridCol w="1409697"/>
                <a:gridCol w="1524000"/>
                <a:gridCol w="1491345"/>
                <a:gridCol w="1306285"/>
                <a:gridCol w="1306285"/>
                <a:gridCol w="1306285"/>
              </a:tblGrid>
              <a:tr h="944441"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1" u="none" strike="noStrike" dirty="0">
                          <a:latin typeface="Times New Roman"/>
                        </a:rPr>
                        <a:t>PLANI I BUXHETIT DHE REALIZIMI I TIJ SIPAS PROGRAMEVE </a:t>
                      </a:r>
                      <a:r>
                        <a:rPr lang="en-US" sz="1800" b="1" i="1" u="none" strike="noStrike" dirty="0" smtClean="0">
                          <a:latin typeface="Times New Roman"/>
                        </a:rPr>
                        <a:t>PËR</a:t>
                      </a:r>
                    </a:p>
                    <a:p>
                      <a:pPr algn="ctr" fontAlgn="b"/>
                      <a:r>
                        <a:rPr lang="en-US" sz="1800" b="1" i="1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en-US" sz="1800" b="1" i="1" u="none" strike="noStrike" dirty="0">
                          <a:latin typeface="Times New Roman"/>
                        </a:rPr>
                        <a:t>JANAR-MARS 2014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82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82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091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Nr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latin typeface="Arial"/>
                        </a:rPr>
                        <a:t>Programi</a:t>
                      </a:r>
                      <a:endParaRPr lang="en-US" sz="1600" b="1" i="1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Buxheti I Planifikuar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Buxheti I Realizuar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Buxheti I shpenzuar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% e realizimit të buxhetit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% e shpenzimit të buxhetit</a:t>
                      </a:r>
                    </a:p>
                  </a:txBody>
                  <a:tcPr marL="9525" marR="9525" marT="9525" marB="0" anchor="b"/>
                </a:tc>
              </a:tr>
              <a:tr h="7251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6=(4/3*100)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7=(5/4*100)</a:t>
                      </a:r>
                    </a:p>
                  </a:txBody>
                  <a:tcPr marL="9525" marR="9525" marT="9525" marB="0" anchor="b"/>
                </a:tc>
              </a:tr>
              <a:tr h="733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Administrata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4,492,968.66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3,011,349.47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761,493.84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67.02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25.29</a:t>
                      </a:r>
                    </a:p>
                  </a:txBody>
                  <a:tcPr marL="9525" marR="9525" marT="9525" marB="0" anchor="b"/>
                </a:tc>
              </a:tr>
              <a:tr h="733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latin typeface="Arial"/>
                        </a:rPr>
                        <a:t>Arsimi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5,951,674.00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2,055,170.28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927,143.47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34.53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45.11</a:t>
                      </a:r>
                    </a:p>
                  </a:txBody>
                  <a:tcPr marL="9525" marR="9525" marT="9525" marB="0" anchor="b"/>
                </a:tc>
              </a:tr>
              <a:tr h="733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Shendetësia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1,170,593.00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513,657.76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150,670.73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43.88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29.33</a:t>
                      </a:r>
                    </a:p>
                  </a:txBody>
                  <a:tcPr marL="9525" marR="9525" marT="9525" marB="0" anchor="b"/>
                </a:tc>
              </a:tr>
              <a:tr h="7251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</a:tr>
              <a:tr h="73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Totali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11,615,235.66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5,580,177.51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1,839,308.04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48.04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32.96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239000"/>
          </a:xfrm>
        </p:spPr>
        <p:txBody>
          <a:bodyPr>
            <a:normAutofit/>
          </a:bodyPr>
          <a:lstStyle/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" y="4"/>
          <a:ext cx="9143995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98"/>
                <a:gridCol w="1905000"/>
                <a:gridCol w="1524000"/>
                <a:gridCol w="1338942"/>
                <a:gridCol w="1306285"/>
                <a:gridCol w="1306285"/>
                <a:gridCol w="1306285"/>
              </a:tblGrid>
              <a:tr h="760063">
                <a:tc>
                  <a:txBody>
                    <a:bodyPr/>
                    <a:lstStyle/>
                    <a:p>
                      <a:pPr algn="l" fontAlgn="b"/>
                      <a:endParaRPr lang="en-US" sz="14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latin typeface="Times New Roman"/>
                        </a:rPr>
                        <a:t>PLANI I BUXHETIT DHE REALIZIMI I TIJ SIPAS BURIMEVE(FONDEVE) PER JANAR-MARS 2014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80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80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  <a:tr h="11304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Nr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Programi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Buxheti I Planifikuar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Buxheti I Realizuar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Buxheti I shpenzuar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% e realizimit të buxhetit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% e shpenzimit të buxhetit</a:t>
                      </a:r>
                    </a:p>
                  </a:txBody>
                  <a:tcPr marL="9525" marR="9525" marT="9525" marB="0" anchor="b"/>
                </a:tc>
              </a:tr>
              <a:tr h="751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6=(4/3*100)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7=(5/4*100)</a:t>
                      </a:r>
                    </a:p>
                  </a:txBody>
                  <a:tcPr marL="9525" marR="9525" marT="9525" marB="0" anchor="b"/>
                </a:tc>
              </a:tr>
              <a:tr h="76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Granti Qeveritar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10,827,123.00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5,478,597.45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1,784,337.60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50.60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32.57</a:t>
                      </a:r>
                    </a:p>
                  </a:txBody>
                  <a:tcPr marL="9525" marR="9525" marT="9525" marB="0" anchor="b"/>
                </a:tc>
              </a:tr>
              <a:tr h="76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Të Hyrat Vetanke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787,500.00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101,578.01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54,970.44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12.90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54.12</a:t>
                      </a:r>
                    </a:p>
                  </a:txBody>
                  <a:tcPr marL="9525" marR="9525" marT="9525" marB="0" anchor="b"/>
                </a:tc>
              </a:tr>
              <a:tr h="76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Te Hyrat e bart.2013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latin typeface="Arial"/>
                        </a:rPr>
                        <a:t>#DIV/0!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latin typeface="Arial"/>
                        </a:rPr>
                        <a:t>#DIV/0!</a:t>
                      </a:r>
                    </a:p>
                  </a:txBody>
                  <a:tcPr marL="9525" marR="9525" marT="9525" marB="0" anchor="b"/>
                </a:tc>
              </a:tr>
              <a:tr h="76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latin typeface="Arial"/>
                        </a:rPr>
                        <a:t>Donacionet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 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612.66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</a:tr>
              <a:tr h="7600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latin typeface="Arial"/>
                        </a:rPr>
                        <a:t>Totali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11,615,235.66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5,580,177.51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1,839,308.04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48.04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32.96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763000" cy="7239000"/>
          </a:xfrm>
        </p:spPr>
        <p:txBody>
          <a:bodyPr>
            <a:normAutofit/>
          </a:bodyPr>
          <a:lstStyle/>
          <a:p>
            <a:pPr algn="ctr"/>
            <a:r>
              <a:rPr lang="en-US" sz="2000" b="1" i="1" dirty="0" smtClean="0"/>
              <a:t>PLANI I BUXHETIT DHE REALIZIMI I TIJ SIPAS KATEGORIVE EKONOMIKE JANAR-MARS 2014</a:t>
            </a:r>
            <a:r>
              <a:rPr lang="en-US" sz="2000" dirty="0" smtClean="0"/>
              <a:t> </a:t>
            </a:r>
            <a:r>
              <a:rPr lang="en-US" sz="2000" b="1" i="1" dirty="0" smtClean="0"/>
              <a:t> </a:t>
            </a:r>
            <a:r>
              <a:rPr lang="en-US" sz="2000" dirty="0" smtClean="0"/>
              <a:t> </a:t>
            </a:r>
            <a:r>
              <a:rPr lang="en-US" sz="2000" b="1" i="1" dirty="0" smtClean="0"/>
              <a:t> </a:t>
            </a:r>
            <a:r>
              <a:rPr lang="en-US" sz="2000" dirty="0" smtClean="0"/>
              <a:t> </a:t>
            </a:r>
            <a:r>
              <a:rPr lang="en-US" sz="2000" b="1" i="1" dirty="0" smtClean="0"/>
              <a:t> </a:t>
            </a:r>
            <a:r>
              <a:rPr lang="en-US" sz="2000" dirty="0" smtClean="0"/>
              <a:t> </a:t>
            </a:r>
            <a:r>
              <a:rPr lang="en-US" sz="2000" b="1" i="1" dirty="0" smtClean="0"/>
              <a:t> </a:t>
            </a:r>
            <a:r>
              <a:rPr lang="en-US" sz="2000" dirty="0" smtClean="0"/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762004"/>
          <a:ext cx="9144000" cy="6095997"/>
        </p:xfrm>
        <a:graphic>
          <a:graphicData uri="http://schemas.openxmlformats.org/drawingml/2006/table">
            <a:tbl>
              <a:tblPr/>
              <a:tblGrid>
                <a:gridCol w="457200"/>
                <a:gridCol w="1339397"/>
                <a:gridCol w="1632403"/>
                <a:gridCol w="1447800"/>
                <a:gridCol w="1447800"/>
                <a:gridCol w="1295400"/>
                <a:gridCol w="1524000"/>
              </a:tblGrid>
              <a:tr h="1092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latin typeface="Arial"/>
                        </a:rPr>
                        <a:t>Nr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latin typeface="Arial"/>
                        </a:rPr>
                        <a:t>Programi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latin typeface="Arial"/>
                        </a:rPr>
                        <a:t>Buxheti I Planifikuar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latin typeface="Arial"/>
                        </a:rPr>
                        <a:t>Buxheti I Realizuar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latin typeface="Arial"/>
                        </a:rPr>
                        <a:t>Buxheti I shpenzuar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latin typeface="Arial"/>
                        </a:rPr>
                        <a:t>% e realizimit të buxhetit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latin typeface="Arial"/>
                        </a:rPr>
                        <a:t>% e shpenzimit të buxhetit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351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6=(4/3*100)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7=(5/4*100)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730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Pagat dhe Meditjet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6,215,293.50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1,551,710.31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1,033,604.33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24.97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66.61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730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2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Mallrat dhe sherbimet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867,702.42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272,042.46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185,008.56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31.35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68.01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730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Shpenz. Komunale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305,000.00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76,249.95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76,057.69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25.00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99.75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730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latin typeface="Arial"/>
                        </a:rPr>
                        <a:t>Subvencione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60,000.00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20,000.00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19,965.00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33.33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99.83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7309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5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Investime Kapitale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4,167,239.74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3,660,174.79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524,672.46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87.83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14.33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713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>
                          <a:latin typeface="Arial"/>
                        </a:rPr>
                        <a:t>Totali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Arial"/>
                        </a:rPr>
                        <a:t>11,615,235.66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Arial"/>
                        </a:rPr>
                        <a:t>5,580,177.51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Arial"/>
                        </a:rPr>
                        <a:t>1,839,308.04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Arial"/>
                        </a:rPr>
                        <a:t>48.04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latin typeface="Arial"/>
                        </a:rPr>
                        <a:t>32.96</a:t>
                      </a:r>
                    </a:p>
                  </a:txBody>
                  <a:tcPr marL="5651" marR="5651" marT="5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239000"/>
          </a:xfrm>
        </p:spPr>
        <p:txBody>
          <a:bodyPr>
            <a:normAutofit/>
          </a:bodyPr>
          <a:lstStyle/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-116204"/>
          <a:ext cx="9144000" cy="3373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05000"/>
                <a:gridCol w="838200"/>
                <a:gridCol w="1066800"/>
                <a:gridCol w="914400"/>
                <a:gridCol w="1219200"/>
                <a:gridCol w="990600"/>
                <a:gridCol w="990600"/>
                <a:gridCol w="76200"/>
              </a:tblGrid>
              <a:tr h="662560"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v-SE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sv-SE" sz="2000" u="none" strike="noStrike" dirty="0" smtClean="0"/>
                        <a:t> </a:t>
                      </a:r>
                      <a:r>
                        <a:rPr lang="sv-SE" sz="2000" u="none" strike="noStrike" dirty="0"/>
                        <a:t>Mallrat dhe sherbimet janar-mars </a:t>
                      </a:r>
                      <a:r>
                        <a:rPr lang="sv-SE" sz="2000" u="none" strike="noStrike" dirty="0" smtClean="0"/>
                        <a:t> 2012-2014</a:t>
                      </a:r>
                      <a:endParaRPr lang="sv-SE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BKK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THV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THV 2013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Totali 2014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Totali 2013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Totali 2012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err="1" smtClean="0"/>
                        <a:t>Përshkrimi</a:t>
                      </a: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 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 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/>
                        <a:t>€'000</a:t>
                      </a: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/>
                        <a:t>€'000</a:t>
                      </a: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Pagesat nga FKK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Shpenzimet e udhetimit brenda vendit</a:t>
                      </a:r>
                      <a:endParaRPr lang="it-IT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  22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4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26-18=8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42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21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Shpenzimet e udhetimit jasht vendit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-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Shpenzimet e telefonit(sherbimet post.)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7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7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2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2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Internet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1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-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Shpenzime tjera telefonike vala-900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1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Shpenzimet e arsimit dhe trajnimit</a:t>
                      </a:r>
                      <a:endParaRPr lang="it-IT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2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 -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Sherbimet teknike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1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4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 -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Sherbimet e ndryshme intel.dhe këshilldh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17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1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Sherbimet kontaktuese tjera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24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4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28-3=25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43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14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Kompenzime per vendime gjyqësor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2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2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4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2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Kompjuter( me pak se  1000 euro)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10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10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2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 -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Mobile(me pak se 1000 euro)</a:t>
                      </a:r>
                      <a:endParaRPr lang="it-IT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1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8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-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2618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Makinë fotokopjuese&lt;1000 euro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-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Pajisje special. Mjek.&lt;1000 euro)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-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600" u="none" strike="noStrike"/>
                        <a:t>Pajisje tjera( me pak se 1000 euro)</a:t>
                      </a:r>
                      <a:endParaRPr lang="nn-NO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6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12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Kompjuter( 1000 deri 5000)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Pajisje spec. mjek.(1000-5000)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Pajisje tjera( 1000-5000)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-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Furnizime për zyrë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11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11-5=6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19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17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Furn.Ushqim&amp;pije(jo Dreka Zyrt.)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7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3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Furn.mjeksore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7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7-4=3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8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9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Furnizime pastrimi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2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3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Furnizim me veshmbathje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5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5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3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Qymyr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10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 -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Naft për ngohje qendrore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Vaj për ngrohje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7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7-1=6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4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11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Dru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30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30-30=0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28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32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Derivbat për Gjenerator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78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Karburante për vetura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25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25-20=5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36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38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611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Avans për mallra dhe sherbime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udhëtime zyrtare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3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6115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1600" u="none" strike="noStrike"/>
                        <a:t>Regjistr dhe sig I automjeteve</a:t>
                      </a:r>
                      <a:endParaRPr lang="da-DK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4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4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4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303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Mirmb.&amp;riparim automjeteve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5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5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5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4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4016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Mirëmbajtja e Ndertesave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2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2-1=1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27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7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6115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Mirmbajtja e Infrastrukturesa Rrugore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1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Mirmbajtja e teknologjis Inf.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-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611593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/>
                        <a:t>Mirmbatja e mobilev dhe pajisjeve</a:t>
                      </a:r>
                      <a:endParaRPr lang="it-IT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6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6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-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4464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Reklamat dhe konkurset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-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4077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Botimet e pubikimeve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2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3-1=2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7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1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326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Dreka Zyrtare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    3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3-1=2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14 </a:t>
                      </a:r>
                      <a:endParaRPr lang="en-US" sz="1600" b="0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    6 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532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Totali: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 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   172 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                13 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 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185-81=104 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313 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            232 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239000"/>
          </a:xfrm>
        </p:spPr>
        <p:txBody>
          <a:bodyPr>
            <a:normAutofit/>
          </a:bodyPr>
          <a:lstStyle/>
          <a:p>
            <a:pPr algn="ctr"/>
            <a:r>
              <a:rPr lang="sv-SE" sz="2000" dirty="0" smtClean="0"/>
              <a:t> Mallrat dhe sherbimet janar-mars  2012-2014</a:t>
            </a:r>
            <a:endParaRPr lang="sv-SE" sz="2000" b="1" dirty="0" smtClean="0">
              <a:latin typeface="Arial"/>
            </a:endParaRPr>
          </a:p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457200"/>
          <a:ext cx="9144000" cy="6274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762000"/>
                <a:gridCol w="762000"/>
                <a:gridCol w="914400"/>
                <a:gridCol w="1143000"/>
                <a:gridCol w="1143000"/>
                <a:gridCol w="1143000"/>
              </a:tblGrid>
              <a:tr h="604726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BKK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THV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THV 2013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Totali 2014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Totali 2013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Totali 2012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604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 smtClean="0">
                          <a:latin typeface="Garamond"/>
                        </a:rPr>
                        <a:t>Përshkrimi</a:t>
                      </a:r>
                      <a:endParaRPr lang="en-US" sz="18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 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 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/>
                        <a:t>€'000</a:t>
                      </a: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/>
                        <a:t>€'000</a:t>
                      </a: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604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Garamond"/>
                        </a:rPr>
                        <a:t>Sherbimet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e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ndryshme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intel.dhe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këshilldh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1 </a:t>
                      </a:r>
                    </a:p>
                  </a:txBody>
                  <a:tcPr marL="9525" marR="9525" marT="9525" marB="0" anchor="b"/>
                </a:tc>
              </a:tr>
              <a:tr h="76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Garamond"/>
                        </a:rPr>
                        <a:t>Sherbimet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kontaktuese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tjera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 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28-3=25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14 </a:t>
                      </a:r>
                    </a:p>
                  </a:txBody>
                  <a:tcPr marL="9525" marR="9525" marT="9525" marB="0" anchor="b"/>
                </a:tc>
              </a:tr>
              <a:tr h="76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Kompenzime per vendime gjyqësor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2 </a:t>
                      </a:r>
                    </a:p>
                  </a:txBody>
                  <a:tcPr marL="9525" marR="9525" marT="9525" marB="0" anchor="b"/>
                </a:tc>
              </a:tr>
              <a:tr h="76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Kompjuter( me pak se  1000 euro)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 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- </a:t>
                      </a:r>
                    </a:p>
                  </a:txBody>
                  <a:tcPr marL="9525" marR="9525" marT="9525" marB="0" anchor="b"/>
                </a:tc>
              </a:tr>
              <a:tr h="763625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latin typeface="Garamond"/>
                        </a:rPr>
                        <a:t>Mobile(me pak se 1000 euro)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- </a:t>
                      </a:r>
                    </a:p>
                  </a:txBody>
                  <a:tcPr marL="9525" marR="9525" marT="9525" marB="0" anchor="b"/>
                </a:tc>
              </a:tr>
              <a:tr h="3891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Garamond"/>
                        </a:rPr>
                        <a:t>Makinë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fotokopjuese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&lt;1000 euro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- 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Pajisje special. Mjek.&lt;1000 euro)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- </a:t>
                      </a:r>
                    </a:p>
                  </a:txBody>
                  <a:tcPr marL="9525" marR="9525" marT="9525" marB="0" anchor="b"/>
                </a:tc>
              </a:tr>
              <a:tr h="763625">
                <a:tc>
                  <a:txBody>
                    <a:bodyPr/>
                    <a:lstStyle/>
                    <a:p>
                      <a:pPr algn="l" fontAlgn="b"/>
                      <a:r>
                        <a:rPr lang="nn-NO" sz="1600" b="0" i="0" u="none" strike="noStrike">
                          <a:latin typeface="Garamond"/>
                        </a:rPr>
                        <a:t>Pajisje tjera( me pak se 1000 euro)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12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239000"/>
          </a:xfrm>
        </p:spPr>
        <p:txBody>
          <a:bodyPr>
            <a:normAutofit/>
          </a:bodyPr>
          <a:lstStyle/>
          <a:p>
            <a:pPr algn="ctr"/>
            <a:r>
              <a:rPr lang="sv-SE" sz="2000" dirty="0" smtClean="0"/>
              <a:t> </a:t>
            </a:r>
            <a:r>
              <a:rPr lang="sv-SE" sz="2400" b="1" dirty="0" smtClean="0"/>
              <a:t>Mallrat dhe sherbimet janar-mars  2012-2014</a:t>
            </a:r>
            <a:endParaRPr lang="sv-SE" sz="2400" b="1" dirty="0" smtClean="0">
              <a:latin typeface="Arial"/>
            </a:endParaRPr>
          </a:p>
          <a:p>
            <a:pPr algn="l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533399"/>
          <a:ext cx="9144000" cy="6431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72114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BKK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THV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THV 2013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Totali 2014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Totali 2013</a:t>
                      </a:r>
                      <a:endParaRPr lang="en-US" sz="1600" b="1" i="0" u="none" strike="noStrike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/>
                        <a:t>Totali</a:t>
                      </a:r>
                      <a:r>
                        <a:rPr lang="en-US" sz="1600" u="none" strike="noStrike" dirty="0"/>
                        <a:t> 2012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663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err="1" smtClean="0">
                          <a:latin typeface="Garamond"/>
                        </a:rPr>
                        <a:t>Përshkrimi</a:t>
                      </a:r>
                      <a:endParaRPr lang="en-US" sz="18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 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 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€'000</a:t>
                      </a:r>
                      <a:endParaRPr lang="en-US" sz="1600" b="1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/>
                        <a:t>€'000</a:t>
                      </a: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/>
                        <a:t>€'000</a:t>
                      </a:r>
                      <a:endParaRPr lang="en-US" sz="1600" b="1" i="0" u="none" strike="noStrike" dirty="0" smtClean="0">
                        <a:latin typeface="Garamond"/>
                      </a:endParaRPr>
                    </a:p>
                  </a:txBody>
                  <a:tcPr marL="9525" marR="9525" marT="9525" marB="0" anchor="b"/>
                </a:tc>
              </a:tr>
              <a:tr h="470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Garamond"/>
                        </a:rPr>
                        <a:t>Sherbimet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e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ndryshme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intel.dhe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këshilldh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               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1 </a:t>
                      </a:r>
                    </a:p>
                  </a:txBody>
                  <a:tcPr marL="9525" marR="9525" marT="9525" marB="0" anchor="b"/>
                </a:tc>
              </a:tr>
              <a:tr h="470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Sherbimet kontaktuese tjera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 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28-3=25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14 </a:t>
                      </a:r>
                    </a:p>
                  </a:txBody>
                  <a:tcPr marL="9525" marR="9525" marT="9525" marB="0" anchor="b"/>
                </a:tc>
              </a:tr>
              <a:tr h="470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Kompenzime per vendime gjyqësor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2 </a:t>
                      </a:r>
                    </a:p>
                  </a:txBody>
                  <a:tcPr marL="9525" marR="9525" marT="9525" marB="0" anchor="b"/>
                </a:tc>
              </a:tr>
              <a:tr h="470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Kompjuter( me pak se  1000 euro)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 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- </a:t>
                      </a:r>
                    </a:p>
                  </a:txBody>
                  <a:tcPr marL="9525" marR="9525" marT="9525" marB="0" anchor="b"/>
                </a:tc>
              </a:tr>
              <a:tr h="76442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latin typeface="Garamond"/>
                        </a:rPr>
                        <a:t>Mobile(me pak se 1000 euro)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 - </a:t>
                      </a:r>
                    </a:p>
                  </a:txBody>
                  <a:tcPr marL="9525" marR="9525" marT="9525" marB="0" anchor="b"/>
                </a:tc>
              </a:tr>
              <a:tr h="764428">
                <a:tc>
                  <a:txBody>
                    <a:bodyPr/>
                    <a:lstStyle/>
                    <a:p>
                      <a:pPr algn="l" fontAlgn="b"/>
                      <a:r>
                        <a:rPr lang="nn-NO" sz="1600" b="0" i="0" u="none" strike="noStrike" dirty="0">
                          <a:latin typeface="Garamond"/>
                        </a:rPr>
                        <a:t>Pajisje tjera( me pak se 1000 euro)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12 </a:t>
                      </a:r>
                    </a:p>
                  </a:txBody>
                  <a:tcPr marL="9525" marR="9525" marT="9525" marB="0" anchor="b"/>
                </a:tc>
              </a:tr>
              <a:tr h="7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latin typeface="Garamond"/>
                        </a:rPr>
                        <a:t>Furnizime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për</a:t>
                      </a:r>
                      <a:r>
                        <a:rPr lang="en-US" sz="1600" b="0" i="0" u="none" strike="noStrike" dirty="0">
                          <a:latin typeface="Garamond"/>
                        </a:rPr>
                        <a:t> </a:t>
                      </a:r>
                      <a:r>
                        <a:rPr lang="en-US" sz="1600" b="0" i="0" u="none" strike="noStrike" dirty="0" err="1">
                          <a:latin typeface="Garamond"/>
                        </a:rPr>
                        <a:t>zyrë</a:t>
                      </a:r>
                      <a:endParaRPr lang="en-US" sz="1600" b="0" i="0" u="none" strike="noStrike" dirty="0"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    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11-5=6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                 17 </a:t>
                      </a:r>
                    </a:p>
                  </a:txBody>
                  <a:tcPr marL="9525" marR="9525" marT="9525" marB="0" anchor="b"/>
                </a:tc>
              </a:tr>
              <a:tr h="764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Garamond"/>
                        </a:rPr>
                        <a:t>Furn.Ushqim&amp;pije(jo Dreka Zyrt.)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Garamond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Garamond"/>
                        </a:rPr>
                        <a:t>                   3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587</TotalTime>
  <Words>1624</Words>
  <Application>Microsoft Office PowerPoint</Application>
  <PresentationFormat>On-screen Show (4:3)</PresentationFormat>
  <Paragraphs>942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KUVENDI KOMUNAL MALISHEVË DREJTORIA PËR EKONOMI DHE FINANCA MALISHEVE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elmedina</cp:lastModifiedBy>
  <cp:revision>76</cp:revision>
  <dcterms:created xsi:type="dcterms:W3CDTF">2014-04-05T19:47:56Z</dcterms:created>
  <dcterms:modified xsi:type="dcterms:W3CDTF">2015-09-23T19:44:01Z</dcterms:modified>
</cp:coreProperties>
</file>